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65" r:id="rId3"/>
    <p:sldId id="276" r:id="rId4"/>
    <p:sldId id="277" r:id="rId5"/>
    <p:sldId id="274" r:id="rId6"/>
    <p:sldId id="275" r:id="rId7"/>
    <p:sldId id="278"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12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11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608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9314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357497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15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8294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8880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8348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1/22/2019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3104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1/22/2019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7019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9CAD897-D46E-4AD2-BD9B-49DD3E640873}"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297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1/22/2019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9656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EF8170-D857-438E-9B78-D3DA548A8D60}"/>
              </a:ext>
            </a:extLst>
          </p:cNvPr>
          <p:cNvSpPr>
            <a:spLocks noGrp="1"/>
          </p:cNvSpPr>
          <p:nvPr>
            <p:ph type="ctrTitle"/>
            <p:custDataLst>
              <p:tags r:id="rId1"/>
            </p:custDataLst>
          </p:nvPr>
        </p:nvSpPr>
        <p:spPr>
          <a:xfrm>
            <a:off x="822961" y="1426464"/>
            <a:ext cx="7834022" cy="1547821"/>
          </a:xfrm>
        </p:spPr>
        <p:txBody>
          <a:bodyPr>
            <a:normAutofit/>
          </a:bodyPr>
          <a:lstStyle/>
          <a:p>
            <a:r>
              <a:rPr lang="fr-CA" sz="4050" b="1" dirty="0"/>
              <a:t>Entrez dans le jubilé :  </a:t>
            </a:r>
            <a:br>
              <a:rPr lang="fr-CA" sz="4050" b="1" dirty="0"/>
            </a:br>
            <a:r>
              <a:rPr lang="fr-CA" sz="3000" b="1" dirty="0"/>
              <a:t>Redécouvrir la Bonne Nouvelle qui bouleverse tout ! </a:t>
            </a:r>
          </a:p>
        </p:txBody>
      </p:sp>
      <p:sp>
        <p:nvSpPr>
          <p:cNvPr id="3" name="Sous-titre 2">
            <a:extLst>
              <a:ext uri="{FF2B5EF4-FFF2-40B4-BE49-F238E27FC236}">
                <a16:creationId xmlns:a16="http://schemas.microsoft.com/office/drawing/2014/main" id="{4773C5E9-9F6F-4FFD-AE31-5518AD3D532D}"/>
              </a:ext>
            </a:extLst>
          </p:cNvPr>
          <p:cNvSpPr>
            <a:spLocks noGrp="1"/>
          </p:cNvSpPr>
          <p:nvPr>
            <p:ph type="subTitle" idx="1"/>
            <p:custDataLst>
              <p:tags r:id="rId2"/>
            </p:custDataLst>
          </p:nvPr>
        </p:nvSpPr>
        <p:spPr>
          <a:xfrm>
            <a:off x="822960" y="3026466"/>
            <a:ext cx="7543800" cy="857250"/>
          </a:xfrm>
        </p:spPr>
        <p:txBody>
          <a:bodyPr>
            <a:normAutofit/>
          </a:bodyPr>
          <a:lstStyle/>
          <a:p>
            <a:r>
              <a:rPr lang="fr-CA" sz="2100" b="1" dirty="0"/>
              <a:t>ÉTUDES dans l’Évangile de Luc</a:t>
            </a:r>
          </a:p>
        </p:txBody>
      </p:sp>
    </p:spTree>
    <p:extLst>
      <p:ext uri="{BB962C8B-B14F-4D97-AF65-F5344CB8AC3E}">
        <p14:creationId xmlns:p14="http://schemas.microsoft.com/office/powerpoint/2010/main" val="426684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l’annonce du jubilé ! (Luc 4.16-21)</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7" y="1818861"/>
            <a:ext cx="8627165" cy="4013318"/>
          </a:xfrm>
        </p:spPr>
        <p:txBody>
          <a:bodyPr>
            <a:noAutofit/>
          </a:bodyPr>
          <a:lstStyle/>
          <a:p>
            <a:r>
              <a:rPr lang="fr-CA" sz="2200" dirty="0"/>
              <a:t>16 Il se rendit à Nazareth, où il avait été élevé, et, selon sa coutume, il entra dans la synagogue le jour du sabbat. Il se leva pour faire la lecture, 17 et on lui remit le livre du prophète Ésaïe. L'ayant déroulé, il trouva l'endroit où il était écrit :  </a:t>
            </a:r>
          </a:p>
          <a:p>
            <a:r>
              <a:rPr lang="fr-CA" sz="2200" dirty="0"/>
              <a:t>18 L'Esprit du Seigneur est sur moi, parce qu'il m'a oint pour annoncer une bonne nouvelle aux pauvres ; il m'a envoyé pour guérir ceux qui ont le cœur brisé, 19 pour proclamer aux captifs la délivrance, et aux aveugles le recouvrement de la vue, pour renvoyer libres les opprimés, pour publier une année de grâce du Seigneur.  </a:t>
            </a:r>
          </a:p>
          <a:p>
            <a:r>
              <a:rPr lang="fr-CA" sz="2200" dirty="0"/>
              <a:t>20 Ensuite, il roula le livre, le remit au serviteur, et s'assit. Tous ceux qui se trouvaient dans la synagogue avaient les regards fixés sur lui. 21 Alors il commença à leur dire : aujourd'hui cette parole de l'Écriture, que vous venez d'entendre, est accomplie. </a:t>
            </a:r>
          </a:p>
          <a:p>
            <a:endParaRPr lang="fr-CA" sz="1800" dirty="0"/>
          </a:p>
          <a:p>
            <a:endParaRPr lang="fr-CA" sz="1950" dirty="0"/>
          </a:p>
        </p:txBody>
      </p:sp>
    </p:spTree>
    <p:extLst>
      <p:ext uri="{BB962C8B-B14F-4D97-AF65-F5344CB8AC3E}">
        <p14:creationId xmlns:p14="http://schemas.microsoft.com/office/powerpoint/2010/main" val="2669453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La pratique de Jésus (4.16)</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7" y="1818861"/>
            <a:ext cx="8627165" cy="4013318"/>
          </a:xfrm>
        </p:spPr>
        <p:txBody>
          <a:bodyPr>
            <a:noAutofit/>
          </a:bodyPr>
          <a:lstStyle/>
          <a:p>
            <a:r>
              <a:rPr lang="fr-CA" sz="2200" dirty="0">
                <a:solidFill>
                  <a:schemeClr val="accent2"/>
                </a:solidFill>
              </a:rPr>
              <a:t>16 Il se rendit à Nazareth, où il avait été élevé, et, selon sa coutume, il entra dans la synagogue le jour du sabbat.</a:t>
            </a:r>
            <a:r>
              <a:rPr lang="fr-CA" sz="2200" dirty="0"/>
              <a:t> Il se leva pour faire la lecture, 17 et on lui remit le livre du prophète Ésaïe. L'ayant déroulé, il trouva l'endroit où il était écrit :  </a:t>
            </a:r>
          </a:p>
          <a:p>
            <a:r>
              <a:rPr lang="fr-CA" sz="2200" dirty="0"/>
              <a:t>18 L'Esprit du Seigneur est sur moi, parce qu'il m'a oint pour annoncer une bonne nouvelle aux pauvres ; il m'a envoyé pour guérir ceux qui ont le cœur brisé, 19 pour proclamer aux captifs la délivrance, et aux aveugles le recouvrement de la vue, pour renvoyer libres les opprimés, pour publier une année de grâce du Seigneur.  </a:t>
            </a:r>
          </a:p>
          <a:p>
            <a:r>
              <a:rPr lang="fr-CA" sz="2200" dirty="0"/>
              <a:t>20 Ensuite, il roula le livre, le remit au serviteur, et s'assit. Tous ceux qui se trouvaient dans la synagogue avaient les regards fixés sur lui. 21 Alors il commença à leur dire : aujourd'hui cette parole de l'Écriture, que vous venez d'entendre, est accomplie. </a:t>
            </a:r>
          </a:p>
          <a:p>
            <a:endParaRPr lang="fr-CA" sz="1800" dirty="0"/>
          </a:p>
          <a:p>
            <a:endParaRPr lang="fr-CA" sz="1950" dirty="0"/>
          </a:p>
        </p:txBody>
      </p:sp>
    </p:spTree>
    <p:extLst>
      <p:ext uri="{BB962C8B-B14F-4D97-AF65-F5344CB8AC3E}">
        <p14:creationId xmlns:p14="http://schemas.microsoft.com/office/powerpoint/2010/main" val="167263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La lecture de Jésus (4.16-19)</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7" y="1818861"/>
            <a:ext cx="8627165" cy="4013318"/>
          </a:xfrm>
        </p:spPr>
        <p:txBody>
          <a:bodyPr>
            <a:noAutofit/>
          </a:bodyPr>
          <a:lstStyle/>
          <a:p>
            <a:r>
              <a:rPr lang="fr-CA" sz="2200" dirty="0"/>
              <a:t>16 Il se rendit à Nazareth, où il avait été élevé, et, selon sa coutume, il entra dans la synagogue le jour du sabbat. Il se leva pour faire la lecture, 17 et on lui remit le livre du prophète Ésaïe. L'ayant déroulé, il trouva l'endroit où il était écrit :  </a:t>
            </a:r>
          </a:p>
          <a:p>
            <a:r>
              <a:rPr lang="fr-CA" sz="2200" dirty="0">
                <a:solidFill>
                  <a:schemeClr val="accent2"/>
                </a:solidFill>
              </a:rPr>
              <a:t>18 L'Esprit du Seigneur est sur moi, parce qu'il m'a oint pour annoncer une bonne nouvelle aux pauvres ; il m'a envoyé pour guérir ceux qui ont le cœur brisé, 19 pour proclamer aux captifs la délivrance, et aux aveugles le recouvrement de la vue, pour renvoyer libres les opprimés, </a:t>
            </a:r>
            <a:r>
              <a:rPr lang="fr-CA" sz="2200" u="sng" dirty="0">
                <a:solidFill>
                  <a:schemeClr val="accent2"/>
                </a:solidFill>
              </a:rPr>
              <a:t>pour publier une année de grâce du Seigneur</a:t>
            </a:r>
            <a:r>
              <a:rPr lang="fr-CA" sz="2200" dirty="0">
                <a:solidFill>
                  <a:schemeClr val="accent2"/>
                </a:solidFill>
              </a:rPr>
              <a:t>.  </a:t>
            </a:r>
          </a:p>
          <a:p>
            <a:r>
              <a:rPr lang="fr-CA" sz="2200" dirty="0"/>
              <a:t>20 Ensuite, il roula le livre, le remit au serviteur, et s'assit. Tous ceux qui se trouvaient dans la synagogue avaient les regards fixés sur lui. 21 Alors il commença à leur dire : aujourd'hui cette parole de l'Écriture, que vous venez d'entendre, est accomplie. </a:t>
            </a:r>
          </a:p>
          <a:p>
            <a:endParaRPr lang="fr-CA" sz="1800" dirty="0"/>
          </a:p>
          <a:p>
            <a:endParaRPr lang="fr-CA" sz="1950" dirty="0"/>
          </a:p>
        </p:txBody>
      </p:sp>
    </p:spTree>
    <p:extLst>
      <p:ext uri="{BB962C8B-B14F-4D97-AF65-F5344CB8AC3E}">
        <p14:creationId xmlns:p14="http://schemas.microsoft.com/office/powerpoint/2010/main" val="84455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384313" y="813786"/>
            <a:ext cx="7543800" cy="669630"/>
          </a:xfrm>
        </p:spPr>
        <p:txBody>
          <a:bodyPr>
            <a:normAutofit fontScale="90000"/>
          </a:bodyPr>
          <a:lstStyle/>
          <a:p>
            <a:r>
              <a:rPr lang="fr-CA" b="1" dirty="0"/>
              <a:t>Une année de grâce = </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556590" y="2057400"/>
            <a:ext cx="8342243" cy="2743200"/>
          </a:xfrm>
        </p:spPr>
        <p:txBody>
          <a:bodyPr>
            <a:noAutofit/>
          </a:bodyPr>
          <a:lstStyle/>
          <a:p>
            <a:pPr>
              <a:buFont typeface="Wingdings" panose="05000000000000000000" pitchFamily="2" charset="2"/>
              <a:buChar char="§"/>
            </a:pPr>
            <a:r>
              <a:rPr lang="fr-CA" sz="2800" dirty="0"/>
              <a:t> </a:t>
            </a:r>
            <a:r>
              <a:rPr lang="fr-CA" sz="2400" dirty="0"/>
              <a:t>Une nouvelle période de l’histoire du salut</a:t>
            </a:r>
          </a:p>
          <a:p>
            <a:pPr>
              <a:buFont typeface="Wingdings" panose="05000000000000000000" pitchFamily="2" charset="2"/>
              <a:buChar char="§"/>
            </a:pPr>
            <a:endParaRPr lang="fr-CA" sz="1200" dirty="0"/>
          </a:p>
          <a:p>
            <a:pPr>
              <a:buFont typeface="Wingdings" panose="05000000000000000000" pitchFamily="2" charset="2"/>
              <a:buChar char="§"/>
            </a:pPr>
            <a:r>
              <a:rPr lang="fr-CA" sz="2400" dirty="0"/>
              <a:t> Une période caractérisée par la grâce (jugement reporté) </a:t>
            </a:r>
          </a:p>
          <a:p>
            <a:pPr>
              <a:buFont typeface="Wingdings" panose="05000000000000000000" pitchFamily="2" charset="2"/>
              <a:buChar char="§"/>
            </a:pPr>
            <a:endParaRPr lang="fr-CA" sz="1200" dirty="0"/>
          </a:p>
          <a:p>
            <a:pPr>
              <a:buFont typeface="Wingdings" panose="05000000000000000000" pitchFamily="2" charset="2"/>
              <a:buChar char="§"/>
            </a:pPr>
            <a:r>
              <a:rPr lang="fr-CA" sz="2400" dirty="0"/>
              <a:t> Une période s’inspirant d’une pratique de l’AT : l’année du jubilé</a:t>
            </a:r>
          </a:p>
        </p:txBody>
      </p:sp>
    </p:spTree>
    <p:extLst>
      <p:ext uri="{BB962C8B-B14F-4D97-AF65-F5344CB8AC3E}">
        <p14:creationId xmlns:p14="http://schemas.microsoft.com/office/powerpoint/2010/main" val="208018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384313" y="787282"/>
            <a:ext cx="7543800" cy="669630"/>
          </a:xfrm>
        </p:spPr>
        <p:txBody>
          <a:bodyPr>
            <a:normAutofit fontScale="90000"/>
          </a:bodyPr>
          <a:lstStyle/>
          <a:p>
            <a:r>
              <a:rPr lang="fr-CA" b="1" dirty="0"/>
              <a:t>Qu’est-ce que le jubilé ? </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84313" y="2057400"/>
            <a:ext cx="8580782" cy="2743200"/>
          </a:xfrm>
        </p:spPr>
        <p:txBody>
          <a:bodyPr>
            <a:noAutofit/>
          </a:bodyPr>
          <a:lstStyle/>
          <a:p>
            <a:pPr>
              <a:buFont typeface="Wingdings" panose="05000000000000000000" pitchFamily="2" charset="2"/>
              <a:buChar char="§"/>
            </a:pPr>
            <a:r>
              <a:rPr lang="fr-CA" sz="2400" dirty="0">
                <a:solidFill>
                  <a:schemeClr val="accent2"/>
                </a:solidFill>
              </a:rPr>
              <a:t> À tous les ans : </a:t>
            </a:r>
            <a:r>
              <a:rPr lang="fr-CA" sz="2400" dirty="0"/>
              <a:t>pardon des péchés (jour des expiations)</a:t>
            </a:r>
          </a:p>
          <a:p>
            <a:pPr marL="0" indent="0">
              <a:buNone/>
            </a:pPr>
            <a:endParaRPr lang="fr-CA" sz="800" dirty="0"/>
          </a:p>
          <a:p>
            <a:pPr>
              <a:buFont typeface="Wingdings" panose="05000000000000000000" pitchFamily="2" charset="2"/>
              <a:buChar char="§"/>
            </a:pPr>
            <a:r>
              <a:rPr lang="fr-CA" sz="2400" dirty="0">
                <a:solidFill>
                  <a:schemeClr val="accent2"/>
                </a:solidFill>
              </a:rPr>
              <a:t> À tous les sept ans : </a:t>
            </a:r>
            <a:r>
              <a:rPr lang="fr-CA" sz="2400" dirty="0"/>
              <a:t>pardon des péchés + repos de la terre + remise des dettes + libération de l’esclavage (année sabbatique) </a:t>
            </a:r>
          </a:p>
          <a:p>
            <a:pPr>
              <a:buFont typeface="Wingdings" panose="05000000000000000000" pitchFamily="2" charset="2"/>
              <a:buChar char="§"/>
            </a:pPr>
            <a:endParaRPr lang="fr-CA" sz="800" dirty="0"/>
          </a:p>
          <a:p>
            <a:pPr>
              <a:buFont typeface="Wingdings" panose="05000000000000000000" pitchFamily="2" charset="2"/>
              <a:buChar char="§"/>
            </a:pPr>
            <a:r>
              <a:rPr lang="fr-CA" sz="2400" dirty="0">
                <a:solidFill>
                  <a:schemeClr val="accent2"/>
                </a:solidFill>
              </a:rPr>
              <a:t> À tous les 50 ans : </a:t>
            </a:r>
            <a:r>
              <a:rPr lang="fr-CA" sz="2400" dirty="0"/>
              <a:t>pardon des péchés + repos de la terre + remise des dettes + libération de l’esclavage + récupération de sa terre ou de la terre familiale (jubilé)</a:t>
            </a:r>
          </a:p>
          <a:p>
            <a:pPr algn="ctr"/>
            <a:r>
              <a:rPr lang="fr-CA" sz="4000" dirty="0">
                <a:solidFill>
                  <a:schemeClr val="accent2"/>
                </a:solidFill>
              </a:rPr>
              <a:t>Une année de grâce ! </a:t>
            </a:r>
          </a:p>
          <a:p>
            <a:endParaRPr lang="fr-CA" sz="1800" dirty="0"/>
          </a:p>
          <a:p>
            <a:endParaRPr lang="fr-CA" sz="1950" dirty="0"/>
          </a:p>
        </p:txBody>
      </p:sp>
    </p:spTree>
    <p:extLst>
      <p:ext uri="{BB962C8B-B14F-4D97-AF65-F5344CB8AC3E}">
        <p14:creationId xmlns:p14="http://schemas.microsoft.com/office/powerpoint/2010/main" val="292308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La déclaration de Jésus (4.20-21)</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7" y="1818861"/>
            <a:ext cx="8627165" cy="4013318"/>
          </a:xfrm>
        </p:spPr>
        <p:txBody>
          <a:bodyPr>
            <a:noAutofit/>
          </a:bodyPr>
          <a:lstStyle/>
          <a:p>
            <a:r>
              <a:rPr lang="fr-CA" sz="2200" dirty="0"/>
              <a:t>16 Il se rendit à Nazareth, où il avait été élevé, et, selon sa coutume, il entra dans la synagogue le jour du sabbat. Il se leva pour faire la lecture, 17 et on lui remit le livre du prophète Ésaïe. L'ayant déroulé, il trouva l'endroit où il était écrit :  </a:t>
            </a:r>
          </a:p>
          <a:p>
            <a:r>
              <a:rPr lang="fr-CA" sz="2200" dirty="0"/>
              <a:t>18 L'Esprit du Seigneur est sur moi, parce qu'il m'a oint pour annoncer une bonne nouvelle aux pauvres ; il m'a envoyé pour guérir ceux qui ont le cœur brisé, 19 pour proclamer aux captifs la délivrance, et aux aveugles le recouvrement de la vue, pour renvoyer libres les opprimés, pour publier une année de grâce du Seigneur.  </a:t>
            </a:r>
          </a:p>
          <a:p>
            <a:r>
              <a:rPr lang="fr-CA" sz="2200" dirty="0"/>
              <a:t>20 Ensuite, il roula le livre, le remit au serviteur, et s'assit. Tous ceux qui se trouvaient dans la synagogue avaient les regards fixés sur lui. 21 Alors il commença à leur dire : </a:t>
            </a:r>
            <a:r>
              <a:rPr lang="fr-CA" sz="2200" dirty="0">
                <a:solidFill>
                  <a:schemeClr val="accent2"/>
                </a:solidFill>
              </a:rPr>
              <a:t>aujourd'hui cette parole de l'Écriture, que vous venez d'entendre, est accomplie. </a:t>
            </a:r>
          </a:p>
          <a:p>
            <a:endParaRPr lang="fr-CA" sz="1800" dirty="0"/>
          </a:p>
          <a:p>
            <a:endParaRPr lang="fr-CA" sz="1950" dirty="0"/>
          </a:p>
        </p:txBody>
      </p:sp>
    </p:spTree>
    <p:extLst>
      <p:ext uri="{BB962C8B-B14F-4D97-AF65-F5344CB8AC3E}">
        <p14:creationId xmlns:p14="http://schemas.microsoft.com/office/powerpoint/2010/main" val="13122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392596" y="813786"/>
            <a:ext cx="8358808" cy="669630"/>
          </a:xfrm>
        </p:spPr>
        <p:txBody>
          <a:bodyPr>
            <a:normAutofit fontScale="90000"/>
          </a:bodyPr>
          <a:lstStyle/>
          <a:p>
            <a:r>
              <a:rPr lang="fr-CA" b="1" dirty="0"/>
              <a:t>Conclusion : vivre l’Évangile du jubilé !</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92596" y="2057400"/>
            <a:ext cx="8486361" cy="3986814"/>
          </a:xfrm>
        </p:spPr>
        <p:txBody>
          <a:bodyPr>
            <a:noAutofit/>
          </a:bodyPr>
          <a:lstStyle/>
          <a:p>
            <a:pPr>
              <a:buFont typeface="Wingdings" panose="05000000000000000000" pitchFamily="2" charset="2"/>
              <a:buChar char="§"/>
            </a:pPr>
            <a:r>
              <a:rPr lang="fr-CA" sz="1800" dirty="0"/>
              <a:t>  </a:t>
            </a:r>
            <a:r>
              <a:rPr lang="fr-CA" sz="2200" dirty="0">
                <a:solidFill>
                  <a:schemeClr val="accent2"/>
                </a:solidFill>
              </a:rPr>
              <a:t>Sur le plan spirituel : </a:t>
            </a:r>
            <a:r>
              <a:rPr lang="fr-CA" sz="2200" dirty="0"/>
              <a:t>aller vers Jésus pour expérimenter la grâce, le pardon, la guérison, la délivrance… Annoncer la grâce aux autres… </a:t>
            </a:r>
          </a:p>
          <a:p>
            <a:pPr>
              <a:buFont typeface="Wingdings" panose="05000000000000000000" pitchFamily="2" charset="2"/>
              <a:buChar char="§"/>
            </a:pPr>
            <a:r>
              <a:rPr lang="fr-CA" sz="2200" dirty="0"/>
              <a:t>  </a:t>
            </a:r>
            <a:r>
              <a:rPr lang="fr-CA" sz="2200" dirty="0">
                <a:solidFill>
                  <a:schemeClr val="accent2"/>
                </a:solidFill>
              </a:rPr>
              <a:t>Sur le plan social : </a:t>
            </a:r>
            <a:r>
              <a:rPr lang="fr-CA" sz="2200" dirty="0"/>
              <a:t>nous estimer égaux devant Dieu, valoriser les moins favorisés et estimés dans la société, les rehausser, les traiter avec honneur, respect… </a:t>
            </a:r>
          </a:p>
          <a:p>
            <a:pPr>
              <a:buFont typeface="Wingdings" panose="05000000000000000000" pitchFamily="2" charset="2"/>
              <a:buChar char="§"/>
            </a:pPr>
            <a:r>
              <a:rPr lang="fr-CA" sz="2200" dirty="0"/>
              <a:t>  </a:t>
            </a:r>
            <a:r>
              <a:rPr lang="fr-CA" sz="2200" dirty="0">
                <a:solidFill>
                  <a:schemeClr val="accent2"/>
                </a:solidFill>
              </a:rPr>
              <a:t>Sur le plan économique </a:t>
            </a:r>
            <a:r>
              <a:rPr lang="fr-CA" sz="2200" dirty="0"/>
              <a:t>: réviser son système de valeurs, son rapport à l’argent, faire preuve de générosité, de libéralité, de solidarité, partager ses biens et ses ressources, investir dans le Royaume, annuler une dette… </a:t>
            </a:r>
          </a:p>
          <a:p>
            <a:pPr>
              <a:buFont typeface="Wingdings" panose="05000000000000000000" pitchFamily="2" charset="2"/>
              <a:buChar char="§"/>
            </a:pPr>
            <a:r>
              <a:rPr lang="fr-CA" sz="2200" dirty="0"/>
              <a:t>  </a:t>
            </a:r>
            <a:r>
              <a:rPr lang="fr-CA" sz="2200" dirty="0">
                <a:solidFill>
                  <a:schemeClr val="accent2"/>
                </a:solidFill>
              </a:rPr>
              <a:t>Sur le plan écologique : </a:t>
            </a:r>
            <a:r>
              <a:rPr lang="fr-CA" sz="2200" dirty="0"/>
              <a:t>reconnaitre que la Terre appartient à Dieu, que nous sommes « </a:t>
            </a:r>
            <a:r>
              <a:rPr lang="fr-CA" sz="2200"/>
              <a:t>chez lui », se </a:t>
            </a:r>
            <a:r>
              <a:rPr lang="fr-CA" sz="2200" dirty="0"/>
              <a:t>soucier de sa Création, multiplier les gestes en faveur de </a:t>
            </a:r>
            <a:r>
              <a:rPr lang="fr-CA" sz="2200"/>
              <a:t>la Terre… </a:t>
            </a:r>
            <a:endParaRPr lang="fr-CA" sz="1950" dirty="0"/>
          </a:p>
        </p:txBody>
      </p:sp>
    </p:spTree>
    <p:extLst>
      <p:ext uri="{BB962C8B-B14F-4D97-AF65-F5344CB8AC3E}">
        <p14:creationId xmlns:p14="http://schemas.microsoft.com/office/powerpoint/2010/main" val="337281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932</TotalTime>
  <Words>998</Words>
  <Application>Microsoft Office PowerPoint</Application>
  <PresentationFormat>Affichage à l'écran (4:3)</PresentationFormat>
  <Paragraphs>36</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Calibri</vt:lpstr>
      <vt:lpstr>Calibri Light</vt:lpstr>
      <vt:lpstr>Wingdings</vt:lpstr>
      <vt:lpstr>Rétrospective</vt:lpstr>
      <vt:lpstr>Entrez dans le jubilé :   Redécouvrir la Bonne Nouvelle qui bouleverse tout ! </vt:lpstr>
      <vt:lpstr>Jésus et l’annonce du jubilé ! (Luc 4.16-21)</vt:lpstr>
      <vt:lpstr>La pratique de Jésus (4.16)</vt:lpstr>
      <vt:lpstr>La lecture de Jésus (4.16-19)</vt:lpstr>
      <vt:lpstr>Une année de grâce = </vt:lpstr>
      <vt:lpstr>Qu’est-ce que le jubilé ? </vt:lpstr>
      <vt:lpstr>La déclaration de Jésus (4.20-21)</vt:lpstr>
      <vt:lpstr>Conclusion : vivre l’Évangile du jubilé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Seigneur, tu m’émerveilles !</dc:title>
  <dc:creator>Stéphane</dc:creator>
  <cp:lastModifiedBy>Stéphane Rhéaume</cp:lastModifiedBy>
  <cp:revision>39</cp:revision>
  <dcterms:created xsi:type="dcterms:W3CDTF">2018-06-20T19:31:03Z</dcterms:created>
  <dcterms:modified xsi:type="dcterms:W3CDTF">2019-01-22T20:45:01Z</dcterms:modified>
</cp:coreProperties>
</file>